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1"/>
  </p:notesMasterIdLst>
  <p:handoutMasterIdLst>
    <p:handoutMasterId r:id="rId22"/>
  </p:handoutMasterIdLst>
  <p:sldIdLst>
    <p:sldId id="300" r:id="rId3"/>
    <p:sldId id="306" r:id="rId4"/>
    <p:sldId id="256" r:id="rId5"/>
    <p:sldId id="303" r:id="rId6"/>
    <p:sldId id="304" r:id="rId7"/>
    <p:sldId id="274" r:id="rId8"/>
    <p:sldId id="272" r:id="rId9"/>
    <p:sldId id="298" r:id="rId10"/>
    <p:sldId id="276" r:id="rId11"/>
    <p:sldId id="290" r:id="rId12"/>
    <p:sldId id="284" r:id="rId13"/>
    <p:sldId id="302" r:id="rId14"/>
    <p:sldId id="305" r:id="rId15"/>
    <p:sldId id="310" r:id="rId16"/>
    <p:sldId id="307" r:id="rId17"/>
    <p:sldId id="308" r:id="rId18"/>
    <p:sldId id="30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86396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3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61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45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9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3BF7-707C-4CEA-A41C-BA0F6337FC2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524E-BA01-4C37-9239-37494BFAF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3BF7-707C-4CEA-A41C-BA0F6337FC2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524E-BA01-4C37-9239-37494BFAF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0" y="1071546"/>
            <a:ext cx="8829747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52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Gotham Pro Black" pitchFamily="50" charset="0"/>
                <a:cs typeface="Gotham Pro Black" pitchFamily="50" charset="0"/>
              </a:rPr>
              <a:t>МБОУ «Лицей №5»</a:t>
            </a:r>
            <a:endParaRPr lang="ru-RU" dirty="0">
              <a:solidFill>
                <a:srgbClr val="00B050"/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142984"/>
            <a:ext cx="4143404" cy="135729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itchFamily="34" charset="0"/>
                <a:cs typeface="Lato Black" pitchFamily="34" charset="0"/>
              </a:rPr>
              <a:t>Благослови, ликующая муза, Благослови: да здравствует лицей!... (С.) А.С. Пушкин</a:t>
            </a:r>
          </a:p>
          <a:p>
            <a:pPr algn="ctr">
              <a:buNone/>
            </a:pP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49213" y="1285860"/>
            <a:ext cx="9193213" cy="1150937"/>
          </a:xfrm>
        </p:spPr>
        <p:txBody>
          <a:bodyPr>
            <a:normAutofit fontScale="90000"/>
          </a:bodyPr>
          <a:lstStyle/>
          <a:p>
            <a:r>
              <a:rPr lang="ru-RU" altLang="ru-RU" sz="2400" i="1" dirty="0" smtClean="0">
                <a:latin typeface="Gotham Pro Black" pitchFamily="50" charset="0"/>
                <a:cs typeface="Gotham Pro Black" pitchFamily="50" charset="0"/>
              </a:rPr>
              <a:t>Формы работы как условия создания педагогических ситуаций в системе военно-патриотического воспитания</a:t>
            </a:r>
            <a:r>
              <a:rPr lang="ru-RU" altLang="ru-RU" i="1" dirty="0" smtClean="0">
                <a:latin typeface="Gotham Pro Black" pitchFamily="50" charset="0"/>
                <a:cs typeface="Gotham Pro Black" pitchFamily="50" charset="0"/>
              </a:rPr>
              <a:t/>
            </a:r>
            <a:br>
              <a:rPr lang="ru-RU" altLang="ru-RU" i="1" dirty="0" smtClean="0">
                <a:latin typeface="Gotham Pro Black" pitchFamily="50" charset="0"/>
                <a:cs typeface="Gotham Pro Black" pitchFamily="50" charset="0"/>
              </a:rPr>
            </a:br>
            <a:endParaRPr lang="ru-RU" altLang="ru-RU" i="1" dirty="0" smtClean="0"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513802"/>
            <a:ext cx="1467307" cy="220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10" y="2125737"/>
            <a:ext cx="1702581" cy="255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865" y="4886260"/>
            <a:ext cx="3346994" cy="1859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4772" y="2414944"/>
            <a:ext cx="3066425" cy="229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01" y="4581128"/>
            <a:ext cx="2152130" cy="1856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8" b="5264"/>
          <a:stretch/>
        </p:blipFill>
        <p:spPr>
          <a:xfrm>
            <a:off x="3026059" y="4942119"/>
            <a:ext cx="2003141" cy="1598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otham Pro Black" pitchFamily="50" charset="0"/>
                <a:cs typeface="Gotham Pro Black" pitchFamily="50" charset="0"/>
              </a:rPr>
              <a:t>Внеурочная деятельность по предмету</a:t>
            </a:r>
            <a:endParaRPr lang="ru-RU" sz="3200" dirty="0">
              <a:latin typeface="Gotham Pro Black" pitchFamily="50" charset="0"/>
              <a:cs typeface="Gotham Pro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714884"/>
            <a:ext cx="2735796" cy="182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472" y="1142984"/>
            <a:ext cx="4214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Lato Black" pitchFamily="34" charset="0"/>
                <a:cs typeface="Lato Black" pitchFamily="34" charset="0"/>
              </a:rPr>
              <a:t>уроки </a:t>
            </a:r>
            <a:r>
              <a:rPr lang="ru-RU" sz="2800" i="1" dirty="0">
                <a:latin typeface="Lato Black" pitchFamily="34" charset="0"/>
                <a:cs typeface="Lato Black" pitchFamily="34" charset="0"/>
              </a:rPr>
              <a:t>мужества</a:t>
            </a:r>
            <a:r>
              <a:rPr lang="ru-RU" sz="2800" i="1" dirty="0" smtClean="0">
                <a:latin typeface="Lato Black" pitchFamily="34" charset="0"/>
                <a:cs typeface="Lato Black" pitchFamily="34" charset="0"/>
              </a:rPr>
              <a:t>,</a:t>
            </a:r>
          </a:p>
          <a:p>
            <a:r>
              <a:rPr lang="ru-RU" sz="2800" i="1" dirty="0" smtClean="0">
                <a:latin typeface="Lato Black" pitchFamily="34" charset="0"/>
                <a:cs typeface="Lato Black" pitchFamily="34" charset="0"/>
              </a:rPr>
              <a:t>уроки </a:t>
            </a:r>
            <a:r>
              <a:rPr lang="ru-RU" sz="2800" i="1" dirty="0">
                <a:latin typeface="Lato Black" pitchFamily="34" charset="0"/>
                <a:cs typeface="Lato Black" pitchFamily="34" charset="0"/>
              </a:rPr>
              <a:t>памяти, </a:t>
            </a:r>
            <a:endParaRPr lang="ru-RU" sz="2800" i="1" dirty="0" smtClean="0">
              <a:latin typeface="Lato Black" pitchFamily="34" charset="0"/>
              <a:cs typeface="Lato Black" pitchFamily="34" charset="0"/>
            </a:endParaRPr>
          </a:p>
          <a:p>
            <a:r>
              <a:rPr lang="ru-RU" sz="2800" i="1" dirty="0" smtClean="0">
                <a:latin typeface="Lato Black" pitchFamily="34" charset="0"/>
                <a:cs typeface="Lato Black" pitchFamily="34" charset="0"/>
              </a:rPr>
              <a:t>встречи с ветеранами, спектакли</a:t>
            </a:r>
            <a:endParaRPr lang="ru-RU" sz="2800" i="1" dirty="0">
              <a:latin typeface="Lato Black" pitchFamily="34" charset="0"/>
              <a:cs typeface="Lato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71876"/>
            <a:ext cx="2767877" cy="182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Gotham Pro Black" pitchFamily="50" charset="0"/>
                <a:cs typeface="Gotham Pro Black" pitchFamily="50" charset="0"/>
              </a:rPr>
              <a:t>Внеурочная деятельность по предмету</a:t>
            </a:r>
            <a:endParaRPr lang="ru-RU" sz="3200" dirty="0"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643182"/>
            <a:ext cx="2737341" cy="182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857364"/>
            <a:ext cx="2731245" cy="182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642918"/>
            <a:ext cx="2862587" cy="214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746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ZlrogrCLS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438"/>
            <a:ext cx="326233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6GwttnAXW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354808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MD83CYp2f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3256583" cy="242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pIgEuYSPK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928670"/>
            <a:ext cx="357190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>
                  <a:solidFill>
                    <a:schemeClr val="bg1"/>
                  </a:solidFill>
                </a:ln>
                <a:latin typeface="Gotham Pro Black" pitchFamily="50" charset="0"/>
                <a:cs typeface="Gotham Pro Black" pitchFamily="50" charset="0"/>
              </a:rPr>
              <a:t>Что? Где? Когда?</a:t>
            </a:r>
            <a:endParaRPr lang="ru-RU" sz="4000" dirty="0">
              <a:ln>
                <a:solidFill>
                  <a:schemeClr val="bg1"/>
                </a:solidFill>
              </a:ln>
              <a:latin typeface="Gotham Pro Black" pitchFamily="50" charset="0"/>
              <a:cs typeface="Gotham Pro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1566" t="3125" r="12664" b="5078"/>
          <a:stretch>
            <a:fillRect/>
          </a:stretch>
        </p:blipFill>
        <p:spPr bwMode="auto">
          <a:xfrm>
            <a:off x="500034" y="1000108"/>
            <a:ext cx="6215106" cy="423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792" y="0"/>
            <a:ext cx="9144000" cy="98903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Gotham Pro Black" pitchFamily="50" charset="0"/>
                <a:cs typeface="Gotham Pro Black" pitchFamily="50" charset="0"/>
              </a:rPr>
              <a:t>Виртуальный музей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9919" t="3125" r="1683" b="6054"/>
          <a:stretch>
            <a:fillRect/>
          </a:stretch>
        </p:blipFill>
        <p:spPr bwMode="auto">
          <a:xfrm>
            <a:off x="2857488" y="1428736"/>
            <a:ext cx="593628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8272" t="3125" r="9370" b="8008"/>
          <a:stretch>
            <a:fillRect/>
          </a:stretch>
        </p:blipFill>
        <p:spPr bwMode="auto">
          <a:xfrm>
            <a:off x="1000100" y="2643182"/>
            <a:ext cx="624103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14744" y="6357958"/>
            <a:ext cx="525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 Black" pitchFamily="50" charset="0"/>
                <a:cs typeface="Gotham Pro Black" pitchFamily="50" charset="0"/>
              </a:rPr>
              <a:t>http://museumkazan.wix.com/licey5-kazan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Black" pitchFamily="50" charset="0"/>
              <a:cs typeface="Gotham Pro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результативность  </a:t>
            </a:r>
            <a:r>
              <a:rPr lang="ru-RU" sz="2400" b="1" dirty="0"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учебной и внеурочной деятельности обучающихся МБОУ «Лицей №5» по истории, обществознанию, праву, экономике в 2013 – 2015гг. </a:t>
            </a:r>
          </a:p>
        </p:txBody>
      </p:sp>
      <p:pic>
        <p:nvPicPr>
          <p:cNvPr id="5122" name="Picture 2" descr="C:\Users\User PC\Desktop\Бакеев и Вяземский.jpg"/>
          <p:cNvPicPr>
            <a:picLocks noChangeAspect="1" noChangeArrowheads="1"/>
          </p:cNvPicPr>
          <p:nvPr/>
        </p:nvPicPr>
        <p:blipFill>
          <a:blip r:embed="rId2" cstate="print"/>
          <a:srcRect t="19703"/>
          <a:stretch>
            <a:fillRect/>
          </a:stretch>
        </p:blipFill>
        <p:spPr bwMode="auto">
          <a:xfrm>
            <a:off x="2500298" y="1643050"/>
            <a:ext cx="4143404" cy="4454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00298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Lato Black" pitchFamily="34" charset="0"/>
                <a:cs typeface="Lato Black" pitchFamily="34" charset="0"/>
              </a:rPr>
              <a:t>Бакеев</a:t>
            </a:r>
            <a:r>
              <a:rPr lang="ru-RU" dirty="0" smtClean="0">
                <a:latin typeface="Lato Black" pitchFamily="34" charset="0"/>
                <a:cs typeface="Lato Black" pitchFamily="34" charset="0"/>
              </a:rPr>
              <a:t> Мурат с  Юрием Вяземским</a:t>
            </a:r>
            <a:endParaRPr lang="ru-RU" dirty="0">
              <a:latin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99" t="24623" r="10371" b="12241"/>
          <a:stretch>
            <a:fillRect/>
          </a:stretch>
        </p:blipFill>
        <p:spPr bwMode="auto">
          <a:xfrm>
            <a:off x="0" y="1714488"/>
            <a:ext cx="9144000" cy="430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6" t="23044" r="14503" b="10663"/>
          <a:stretch>
            <a:fillRect/>
          </a:stretch>
        </p:blipFill>
        <p:spPr bwMode="auto">
          <a:xfrm>
            <a:off x="-23877" y="857232"/>
            <a:ext cx="91678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037" t="20202" r="13867" b="10774"/>
          <a:stretch>
            <a:fillRect/>
          </a:stretch>
        </p:blipFill>
        <p:spPr bwMode="auto">
          <a:xfrm>
            <a:off x="-13961" y="714356"/>
            <a:ext cx="915796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14546" y="2071678"/>
            <a:ext cx="8501090" cy="2928958"/>
          </a:xfrm>
        </p:spPr>
        <p:txBody>
          <a:bodyPr>
            <a:noAutofit/>
          </a:bodyPr>
          <a:lstStyle/>
          <a:p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Gotham Pro Black" pitchFamily="50" charset="0"/>
                <a:cs typeface="Gotham Pro Black" pitchFamily="50" charset="0"/>
              </a:rPr>
              <a:t>Спасибо за внимание!</a:t>
            </a:r>
            <a:endParaRPr lang="ru-RU" sz="6000" noProof="0" dirty="0">
              <a:solidFill>
                <a:srgbClr val="00B050"/>
              </a:solidFill>
              <a:latin typeface="Gotham Pro Black" pitchFamily="50" charset="0"/>
              <a:cs typeface="Gotham Pro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Фа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5257800" cy="394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572132" y="642918"/>
            <a:ext cx="357186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Lato Black" pitchFamily="34" charset="0"/>
                <a:cs typeface="Lato Black" pitchFamily="34" charset="0"/>
              </a:rPr>
              <a:t>        -Здание 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лицея №5 – объект культурного наследия республиканского значения.</a:t>
            </a:r>
          </a:p>
          <a:p>
            <a:pPr algn="ctr"/>
            <a:r>
              <a:rPr lang="ru-RU" dirty="0">
                <a:latin typeface="Lato Black" pitchFamily="34" charset="0"/>
                <a:cs typeface="Lato Black" pitchFamily="34" charset="0"/>
              </a:rPr>
              <a:t>        </a:t>
            </a:r>
            <a:r>
              <a:rPr lang="ru-RU" dirty="0" smtClean="0">
                <a:latin typeface="Lato Black" pitchFamily="34" charset="0"/>
                <a:cs typeface="Lato Black" pitchFamily="34" charset="0"/>
              </a:rPr>
              <a:t>-12 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ноября 1872 г.в Суконной слободе состоялось открытие женского начального училища, названного в честь 200-летнего юбилея со дня рождения Петра </a:t>
            </a:r>
            <a:r>
              <a:rPr lang="en-US" dirty="0">
                <a:latin typeface="Lato Black" pitchFamily="34" charset="0"/>
                <a:cs typeface="Lato Black" pitchFamily="34" charset="0"/>
              </a:rPr>
              <a:t>I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 «Петровским».</a:t>
            </a:r>
          </a:p>
          <a:p>
            <a:pPr algn="ctr"/>
            <a:r>
              <a:rPr lang="ru-RU" dirty="0">
                <a:latin typeface="Lato Black" pitchFamily="34" charset="0"/>
                <a:cs typeface="Lato Black" pitchFamily="34" charset="0"/>
              </a:rPr>
              <a:t>       </a:t>
            </a:r>
            <a:r>
              <a:rPr lang="ru-RU" dirty="0" smtClean="0">
                <a:latin typeface="Lato Black" pitchFamily="34" charset="0"/>
                <a:cs typeface="Lato Black" pitchFamily="34" charset="0"/>
              </a:rPr>
              <a:t>-Здесь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, в Суконной слободе, бывали Петр</a:t>
            </a:r>
            <a:r>
              <a:rPr lang="en-US" dirty="0">
                <a:latin typeface="Lato Black" pitchFamily="34" charset="0"/>
                <a:cs typeface="Lato Black" pitchFamily="34" charset="0"/>
              </a:rPr>
              <a:t>I</a:t>
            </a:r>
            <a:r>
              <a:rPr lang="ru-RU" dirty="0" smtClean="0">
                <a:latin typeface="Lato Black" pitchFamily="34" charset="0"/>
                <a:cs typeface="Lato Black" pitchFamily="34" charset="0"/>
              </a:rPr>
              <a:t>, Е.Пугачев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, А.С.Пушкин, в церкви </a:t>
            </a:r>
            <a:r>
              <a:rPr lang="ru-RU" dirty="0" err="1">
                <a:latin typeface="Lato Black" pitchFamily="34" charset="0"/>
                <a:cs typeface="Lato Black" pitchFamily="34" charset="0"/>
              </a:rPr>
              <a:t>Духосошествия</a:t>
            </a:r>
            <a:r>
              <a:rPr lang="ru-RU" dirty="0">
                <a:latin typeface="Lato Black" pitchFamily="34" charset="0"/>
                <a:cs typeface="Lato Black" pitchFamily="34" charset="0"/>
              </a:rPr>
              <a:t>  пел великий Ф.Шаляпин.</a:t>
            </a:r>
          </a:p>
          <a:p>
            <a:pPr algn="ctr"/>
            <a:r>
              <a:rPr lang="ru-RU" dirty="0">
                <a:latin typeface="Lato Black" pitchFamily="34" charset="0"/>
                <a:cs typeface="Lato Black" pitchFamily="34" charset="0"/>
              </a:rPr>
              <a:t>         </a:t>
            </a:r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500570"/>
            <a:ext cx="1295400" cy="153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214818"/>
            <a:ext cx="1219200" cy="163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786190"/>
            <a:ext cx="1524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загруженное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4071942"/>
            <a:ext cx="1247467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589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0" y="5715016"/>
            <a:ext cx="9144000" cy="136207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Lato Black" pitchFamily="34" charset="0"/>
                <a:cs typeface="Lato Black" pitchFamily="34" charset="0"/>
              </a:rPr>
              <a:t>преподаватель истории и обществознания </a:t>
            </a:r>
            <a:br>
              <a:rPr lang="ru-RU" sz="2400" i="1" dirty="0" smtClean="0">
                <a:latin typeface="Lato Black" pitchFamily="34" charset="0"/>
                <a:cs typeface="Lato Black" pitchFamily="34" charset="0"/>
              </a:rPr>
            </a:br>
            <a:r>
              <a:rPr lang="ru-RU" sz="2800" dirty="0" smtClean="0">
                <a:latin typeface="Gotham Pro Black" pitchFamily="50" charset="0"/>
                <a:cs typeface="Gotham Pro Black" pitchFamily="50" charset="0"/>
              </a:rPr>
              <a:t>Ахметзянов </a:t>
            </a:r>
            <a:r>
              <a:rPr lang="ru-RU" sz="2800" dirty="0" err="1" smtClean="0">
                <a:latin typeface="Gotham Pro Black" pitchFamily="50" charset="0"/>
                <a:cs typeface="Gotham Pro Black" pitchFamily="50" charset="0"/>
              </a:rPr>
              <a:t>Ильфар</a:t>
            </a:r>
            <a:r>
              <a:rPr lang="ru-RU" sz="2800" dirty="0" smtClean="0">
                <a:latin typeface="Gotham Pro Black" pitchFamily="50" charset="0"/>
                <a:cs typeface="Gotham Pro Black" pitchFamily="50" charset="0"/>
              </a:rPr>
              <a:t> </a:t>
            </a:r>
            <a:r>
              <a:rPr lang="ru-RU" sz="2800" dirty="0" err="1" smtClean="0">
                <a:latin typeface="Gotham Pro Black" pitchFamily="50" charset="0"/>
                <a:cs typeface="Gotham Pro Black" pitchFamily="50" charset="0"/>
              </a:rPr>
              <a:t>Зуфарович</a:t>
            </a:r>
            <a:endParaRPr lang="ru-RU" sz="2800" noProof="0" dirty="0">
              <a:latin typeface="Gotham Pro Black" pitchFamily="50" charset="0"/>
              <a:cs typeface="Gotham Pro Black" pitchFamily="50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1752600"/>
          </a:xfrm>
        </p:spPr>
        <p:txBody>
          <a:bodyPr>
            <a:normAutofit/>
          </a:bodyPr>
          <a:lstStyle/>
          <a:p>
            <a:r>
              <a:rPr lang="ru-RU" sz="4000" i="1" kern="120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ato Black" pitchFamily="34" charset="0"/>
                <a:ea typeface="Malgun Gothic" pitchFamily="34" charset="-127"/>
                <a:cs typeface="Lato Black" pitchFamily="34" charset="0"/>
              </a:rPr>
              <a:t>Добро пожаловать!</a:t>
            </a:r>
          </a:p>
          <a:p>
            <a:r>
              <a:rPr lang="ru-RU" sz="4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itchFamily="34" charset="0"/>
                <a:ea typeface="Malgun Gothic" pitchFamily="34" charset="-127"/>
                <a:cs typeface="Lato Black" pitchFamily="34" charset="0"/>
              </a:rPr>
              <a:t>Рәхим итегез</a:t>
            </a:r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itchFamily="34" charset="0"/>
                <a:ea typeface="Malgun Gothic" pitchFamily="34" charset="-127"/>
                <a:cs typeface="Lato Black" pitchFamily="34" charset="0"/>
              </a:rPr>
              <a:t>!</a:t>
            </a:r>
            <a:endParaRPr lang="ru-RU" sz="4000" i="1" noProof="0" dirty="0">
              <a:solidFill>
                <a:schemeClr val="tx1">
                  <a:lumMod val="85000"/>
                  <a:lumOff val="15000"/>
                </a:schemeClr>
              </a:solidFill>
              <a:latin typeface="Lato Black" pitchFamily="34" charset="0"/>
              <a:ea typeface="Malgun Gothic" pitchFamily="34" charset="-127"/>
              <a:cs typeface="Lato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287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Lato Black" pitchFamily="34" charset="0"/>
                <a:ea typeface="+mj-ea"/>
                <a:cs typeface="Lato Black" pitchFamily="34" charset="0"/>
              </a:rPr>
              <a:t>кабинет </a:t>
            </a: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Lato Black" pitchFamily="34" charset="0"/>
                <a:ea typeface="+mj-ea"/>
                <a:cs typeface="Lato Black" pitchFamily="34" charset="0"/>
              </a:rPr>
              <a:t>ИСТОРИИ И ОБЩЕСТВОЗНАНИЯ </a:t>
            </a: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Lato Black" pitchFamily="34" charset="0"/>
                <a:ea typeface="+mj-ea"/>
                <a:cs typeface="Lato Black" pitchFamily="34" charset="0"/>
              </a:rPr>
              <a:t>№8</a:t>
            </a:r>
            <a:endParaRPr lang="ru-RU" sz="4000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заведующий кабинетом истории</a:t>
            </a:r>
            <a:endParaRPr lang="ru-RU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571536" y="1928802"/>
            <a:ext cx="6643734" cy="421484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Gotham Pro Black" pitchFamily="50" charset="0"/>
                <a:cs typeface="Gotham Pro Black" pitchFamily="50" charset="0"/>
              </a:rPr>
              <a:t>Ахметзянов </a:t>
            </a:r>
            <a:r>
              <a:rPr lang="ru-RU" sz="2400" dirty="0" err="1" smtClean="0">
                <a:latin typeface="Gotham Pro Black" pitchFamily="50" charset="0"/>
                <a:cs typeface="Gotham Pro Black" pitchFamily="50" charset="0"/>
              </a:rPr>
              <a:t>Ильфар</a:t>
            </a:r>
            <a:r>
              <a:rPr lang="ru-RU" sz="2400" dirty="0" smtClean="0">
                <a:latin typeface="Gotham Pro Black" pitchFamily="50" charset="0"/>
                <a:cs typeface="Gotham Pro Black" pitchFamily="50" charset="0"/>
              </a:rPr>
              <a:t> </a:t>
            </a:r>
            <a:r>
              <a:rPr lang="ru-RU" sz="2400" dirty="0" err="1" smtClean="0">
                <a:latin typeface="Gotham Pro Black" pitchFamily="50" charset="0"/>
                <a:cs typeface="Gotham Pro Black" pitchFamily="50" charset="0"/>
              </a:rPr>
              <a:t>Зуфарович</a:t>
            </a:r>
            <a:endParaRPr lang="ru-RU" sz="2400" dirty="0" smtClean="0">
              <a:latin typeface="Gotham Pro Black" pitchFamily="50" charset="0"/>
              <a:cs typeface="Gotham Pro Black" pitchFamily="50" charset="0"/>
            </a:endParaRPr>
          </a:p>
          <a:p>
            <a:pPr algn="r">
              <a:buNone/>
            </a:pPr>
            <a:endParaRPr lang="ru-RU" sz="2400" dirty="0">
              <a:latin typeface="Gotham Pro Black" pitchFamily="50" charset="0"/>
              <a:cs typeface="Gotham Pro Black" pitchFamily="50" charset="0"/>
            </a:endParaRPr>
          </a:p>
          <a:p>
            <a:pPr algn="r">
              <a:buNone/>
            </a:pPr>
            <a:r>
              <a:rPr lang="ru-RU" sz="1900" dirty="0" smtClean="0">
                <a:latin typeface="Gotham Pro Black" pitchFamily="50" charset="0"/>
                <a:cs typeface="Gotham Pro Black" pitchFamily="50" charset="0"/>
              </a:rPr>
              <a:t>-Закончил КФУ Институт истории в 2013 году</a:t>
            </a:r>
          </a:p>
          <a:p>
            <a:pPr algn="r">
              <a:buNone/>
            </a:pPr>
            <a:endParaRPr lang="ru-RU" sz="1900" dirty="0" smtClean="0">
              <a:latin typeface="Gotham Pro Black" pitchFamily="50" charset="0"/>
              <a:cs typeface="Gotham Pro Black" pitchFamily="50" charset="0"/>
            </a:endParaRPr>
          </a:p>
          <a:p>
            <a:pPr algn="r">
              <a:buNone/>
            </a:pPr>
            <a:r>
              <a:rPr lang="ru-RU" sz="1900" dirty="0" smtClean="0">
                <a:latin typeface="Gotham Pro Black" pitchFamily="50" charset="0"/>
                <a:cs typeface="Gotham Pro Black" pitchFamily="50" charset="0"/>
              </a:rPr>
              <a:t>-В лицее работаю с 2013 года</a:t>
            </a:r>
          </a:p>
          <a:p>
            <a:pPr algn="r">
              <a:buNone/>
            </a:pPr>
            <a:endParaRPr lang="ru-RU" sz="1900" dirty="0" smtClean="0">
              <a:latin typeface="Gotham Pro Black" pitchFamily="50" charset="0"/>
              <a:cs typeface="Gotham Pro Black" pitchFamily="50" charset="0"/>
            </a:endParaRPr>
          </a:p>
          <a:p>
            <a:pPr algn="r">
              <a:buNone/>
            </a:pPr>
            <a:r>
              <a:rPr lang="ru-RU" sz="1900" dirty="0" smtClean="0">
                <a:latin typeface="Gotham Pro Black" pitchFamily="50" charset="0"/>
                <a:cs typeface="Gotham Pro Black" pitchFamily="50" charset="0"/>
              </a:rPr>
              <a:t>-Являюсь обладателем гранта </a:t>
            </a:r>
          </a:p>
          <a:p>
            <a:pPr algn="r">
              <a:buNone/>
            </a:pPr>
            <a:r>
              <a:rPr lang="ru-RU" sz="1900" dirty="0" smtClean="0">
                <a:latin typeface="Gotham Pro Black" pitchFamily="50" charset="0"/>
                <a:cs typeface="Gotham Pro Black" pitchFamily="50" charset="0"/>
              </a:rPr>
              <a:t>«Наш новый учитель»</a:t>
            </a:r>
          </a:p>
          <a:p>
            <a:pPr algn="r">
              <a:buNone/>
            </a:pPr>
            <a:r>
              <a:rPr lang="ru-RU" sz="2400" dirty="0" smtClean="0">
                <a:latin typeface="Gotham Pro Black" pitchFamily="50" charset="0"/>
                <a:cs typeface="Gotham Pro Black" pitchFamily="50" charset="0"/>
              </a:rPr>
              <a:t> </a:t>
            </a:r>
          </a:p>
          <a:p>
            <a:pPr algn="r">
              <a:buNone/>
            </a:pPr>
            <a:endParaRPr lang="ru-RU" sz="2400" dirty="0"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4" name="Рисунок 3" descr="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857364"/>
            <a:ext cx="2633472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заведующие кабинетом истории в разные годы</a:t>
            </a:r>
            <a:endParaRPr lang="ru-RU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00306"/>
            <a:ext cx="850109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Gotham Pro Black" pitchFamily="50" charset="0"/>
                <a:cs typeface="Gotham Pro Black" pitchFamily="50" charset="0"/>
              </a:rPr>
              <a:t>-Коломак Николай Алексеевич</a:t>
            </a:r>
          </a:p>
          <a:p>
            <a:pPr algn="just">
              <a:buNone/>
            </a:pPr>
            <a:r>
              <a:rPr lang="ru-RU" dirty="0" smtClean="0">
                <a:latin typeface="Gotham Pro Black" pitchFamily="50" charset="0"/>
                <a:cs typeface="Gotham Pro Black" pitchFamily="50" charset="0"/>
              </a:rPr>
              <a:t>-Захарова Екатерина Алексеевна</a:t>
            </a:r>
          </a:p>
          <a:p>
            <a:pPr algn="just">
              <a:buNone/>
            </a:pPr>
            <a:r>
              <a:rPr lang="ru-RU" dirty="0" smtClean="0">
                <a:latin typeface="Gotham Pro Black" pitchFamily="50" charset="0"/>
                <a:cs typeface="Gotham Pro Black" pitchFamily="50" charset="0"/>
              </a:rPr>
              <a:t>-Коровина Татьяна Павловна</a:t>
            </a:r>
          </a:p>
          <a:p>
            <a:pPr algn="just">
              <a:buNone/>
            </a:pPr>
            <a:r>
              <a:rPr lang="ru-RU" dirty="0" smtClean="0">
                <a:latin typeface="Gotham Pro Black" pitchFamily="50" charset="0"/>
                <a:cs typeface="Gotham Pro Black" pitchFamily="50" charset="0"/>
              </a:rPr>
              <a:t>-Жук Светлана </a:t>
            </a:r>
            <a:r>
              <a:rPr lang="ru-RU" dirty="0" err="1" smtClean="0">
                <a:latin typeface="Gotham Pro Black" pitchFamily="50" charset="0"/>
                <a:cs typeface="Gotham Pro Black" pitchFamily="50" charset="0"/>
              </a:rPr>
              <a:t>Карповна</a:t>
            </a:r>
            <a:endParaRPr lang="ru-RU" dirty="0">
              <a:latin typeface="Gotham Pro Black" pitchFamily="50" charset="0"/>
              <a:cs typeface="Gotham Pro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amsung-sl-m3870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571744"/>
            <a:ext cx="19050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оснащение </a:t>
            </a:r>
            <a:r>
              <a:rPr lang="ru-RU" sz="4400" b="1" kern="0" dirty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кабинета</a:t>
            </a:r>
            <a:endParaRPr lang="ru-RU" b="1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Gotham Pro Black" pitchFamily="50" charset="0"/>
                <a:cs typeface="Gotham Pro Black" pitchFamily="50" charset="0"/>
              </a:rPr>
              <a:t>1.Мультимедийная доска</a:t>
            </a:r>
          </a:p>
          <a:p>
            <a:endParaRPr lang="ru-RU" sz="24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  <a:p>
            <a:r>
              <a:rPr lang="ru-RU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Gotham Pro Black" pitchFamily="50" charset="0"/>
                <a:cs typeface="Gotham Pro Black" pitchFamily="50" charset="0"/>
              </a:rPr>
              <a:t>2.Многофункциональный принтер</a:t>
            </a:r>
          </a:p>
          <a:p>
            <a:endParaRPr lang="ru-RU" sz="2400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  <a:p>
            <a:r>
              <a:rPr lang="ru-RU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Gotham Pro Black" pitchFamily="50" charset="0"/>
                <a:cs typeface="Gotham Pro Black" pitchFamily="50" charset="0"/>
              </a:rPr>
              <a:t>3.Моноблок</a:t>
            </a:r>
          </a:p>
          <a:p>
            <a:endParaRPr lang="ru-RU" sz="2400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  <a:p>
            <a:r>
              <a:rPr lang="ru-RU" sz="2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Gotham Pro Black" pitchFamily="50" charset="0"/>
                <a:cs typeface="Gotham Pro Black" pitchFamily="50" charset="0"/>
              </a:rPr>
              <a:t>4.Док-сканер</a:t>
            </a:r>
            <a:endParaRPr lang="ru-RU" sz="2400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10" name="Рисунок 9" descr="IMG_6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928934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35769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06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latin typeface="Gotham Pro Black" pitchFamily="50" charset="0"/>
                <a:cs typeface="Gotham Pro Black" pitchFamily="50" charset="0"/>
              </a:rPr>
              <a:t>Музейная экспозиция - </a:t>
            </a:r>
            <a:r>
              <a:rPr lang="ru-RU" sz="2400" b="0" cap="none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Gotham Pro Black" pitchFamily="50" charset="0"/>
                <a:cs typeface="Gotham Pro Black" pitchFamily="50" charset="0"/>
              </a:rPr>
              <a:t>стенды, витрины оформлены в единой цветовой схеме</a:t>
            </a:r>
            <a:endParaRPr lang="ru-RU" sz="2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Gotham Pro Black" pitchFamily="50" charset="0"/>
              <a:cs typeface="Gotham Pro Black" pitchFamily="50" charset="0"/>
            </a:endParaRPr>
          </a:p>
        </p:txBody>
      </p:sp>
      <p:pic>
        <p:nvPicPr>
          <p:cNvPr id="11" name="Рисунок 10" descr="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85992"/>
            <a:ext cx="414337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оснащение </a:t>
            </a:r>
            <a:r>
              <a:rPr lang="ru-RU" sz="4400" b="1" kern="0" dirty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кабинета</a:t>
            </a:r>
            <a:endParaRPr lang="ru-RU" b="1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pic>
        <p:nvPicPr>
          <p:cNvPr id="9" name="Рисунок 8" descr="IMG_6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071678"/>
            <a:ext cx="270244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6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071678"/>
            <a:ext cx="228425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6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429132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26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879" y="4276696"/>
            <a:ext cx="3190217" cy="239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726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kern="0" dirty="0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Музей боевой славы</a:t>
            </a:r>
            <a:endParaRPr lang="ru-RU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2214554"/>
            <a:ext cx="3440424" cy="258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29309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776702"/>
            <a:ext cx="2963821" cy="222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35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56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0" dirty="0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стенды </a:t>
            </a:r>
          </a:p>
          <a:p>
            <a:pPr algn="ctr"/>
            <a:r>
              <a:rPr lang="ru-RU" sz="3600" b="1" kern="0" dirty="0" err="1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внеучебного</a:t>
            </a:r>
            <a:r>
              <a:rPr lang="ru-RU" sz="3600" b="1" kern="0" dirty="0" smtClean="0">
                <a:ln w="11430"/>
                <a:solidFill>
                  <a:srgbClr val="00B050"/>
                </a:solidFill>
                <a:latin typeface="Lato Black" pitchFamily="34" charset="0"/>
                <a:cs typeface="Lato Black" pitchFamily="34" charset="0"/>
              </a:rPr>
              <a:t> кабинета</a:t>
            </a:r>
            <a:endParaRPr lang="ru-RU" sz="3600" dirty="0">
              <a:solidFill>
                <a:srgbClr val="00B050"/>
              </a:solidFill>
              <a:latin typeface="Lato Black" pitchFamily="34" charset="0"/>
              <a:cs typeface="Lato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285860"/>
            <a:ext cx="3857652" cy="223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786190"/>
            <a:ext cx="3908986" cy="228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500174"/>
            <a:ext cx="471487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06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Экран (4:3)</PresentationFormat>
  <Paragraphs>54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МБОУ «Лицей №5»</vt:lpstr>
      <vt:lpstr>Слайд 2</vt:lpstr>
      <vt:lpstr>преподаватель истории и обществознания  Ахметзянов Ильфар Зуфарович</vt:lpstr>
      <vt:lpstr>заведующий кабинетом истории</vt:lpstr>
      <vt:lpstr>заведующие кабинетом истории в разные годы</vt:lpstr>
      <vt:lpstr>Слайд 6</vt:lpstr>
      <vt:lpstr>Слайд 7</vt:lpstr>
      <vt:lpstr>Слайд 8</vt:lpstr>
      <vt:lpstr>Слайд 9</vt:lpstr>
      <vt:lpstr>Формы работы как условия создания педагогических ситуаций в системе военно-патриотического воспитания </vt:lpstr>
      <vt:lpstr>Слайд 11</vt:lpstr>
      <vt:lpstr>Слайд 12</vt:lpstr>
      <vt:lpstr>Виртуальный музей</vt:lpstr>
      <vt:lpstr>результативность  учебной и внеурочной деятельности обучающихся МБОУ «Лицей №5» по истории, обществознанию, праву, экономике в 2013 – 2015гг. 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2015-05-09T20:35:17Z</dcterms:created>
  <dcterms:modified xsi:type="dcterms:W3CDTF">2016-01-19T17:58:19Z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